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7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391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64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33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638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16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1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18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06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4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929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90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FE3FC-FB55-4723-938A-0B18C2C9CE43}" type="datetimeFigureOut">
              <a:rPr lang="ru-RU" smtClean="0"/>
              <a:t>01.01.2006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7F722-CF12-4C67-9128-4001BC97A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Эпос  </a:t>
            </a:r>
            <a:r>
              <a:rPr lang="ru-RU" sz="6000" b="1" dirty="0">
                <a:solidFill>
                  <a:srgbClr val="C00000"/>
                </a:solidFill>
              </a:rPr>
              <a:t>«Урал-батыр» - памятник мировой культуры.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04856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            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     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           Познавательный урок для                    </a:t>
            </a:r>
          </a:p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учащихся 6-9 классов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6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4827"/>
            <a:ext cx="6431111" cy="6471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825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8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064896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 smtClean="0"/>
              <a:t>           В 2017 году по инициативе российских и зарубежных партнеров было предложено сделать Конкурс Международным, что позволит не только расширить число участников, но и познакомить с культурой и народным эпосом башкирского народа представителей разных регионов России и мира.</a:t>
            </a:r>
          </a:p>
          <a:p>
            <a:pPr marL="0" indent="0" algn="just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0190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145435"/>
          </a:xfrm>
        </p:spPr>
        <p:txBody>
          <a:bodyPr/>
          <a:lstStyle/>
          <a:p>
            <a:pPr marL="0" indent="0">
              <a:buNone/>
            </a:pPr>
            <a:r>
              <a:rPr lang="ru-RU" sz="6000" b="1" dirty="0" smtClean="0">
                <a:solidFill>
                  <a:srgbClr val="FF0000"/>
                </a:solidFill>
              </a:rPr>
              <a:t>Эпос </a:t>
            </a:r>
            <a:r>
              <a:rPr lang="ru-RU" dirty="0" smtClean="0"/>
              <a:t>(греч.</a:t>
            </a:r>
            <a:r>
              <a:rPr lang="en-US" dirty="0" smtClean="0"/>
              <a:t>epos –</a:t>
            </a:r>
            <a:r>
              <a:rPr lang="ru-RU" dirty="0" smtClean="0"/>
              <a:t> слово, повествование, рассказ). Эпос воспроизводит действие, ход событий в жизни персонажей. Рассказчик сообщает о событиях и их подробностях как о чем-то прошедшем и вспоминаемом, попутно прибегая к описаниям обстановки действия и облика персонажей, а иногда – к рассуждениям.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0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776864" cy="5145435"/>
          </a:xfrm>
        </p:spPr>
        <p:txBody>
          <a:bodyPr/>
          <a:lstStyle/>
          <a:p>
            <a:pPr marL="0" indent="0">
              <a:buNone/>
            </a:pPr>
            <a:r>
              <a:rPr lang="ru-RU" sz="6600" dirty="0" err="1" smtClean="0">
                <a:solidFill>
                  <a:srgbClr val="FF0000"/>
                </a:solidFill>
              </a:rPr>
              <a:t>Кубаир</a:t>
            </a:r>
            <a:r>
              <a:rPr lang="ru-RU" sz="6600" dirty="0">
                <a:solidFill>
                  <a:srgbClr val="FF0000"/>
                </a:solidFill>
              </a:rPr>
              <a:t> </a:t>
            </a:r>
            <a:r>
              <a:rPr lang="ru-RU" sz="6600" dirty="0" smtClean="0"/>
              <a:t>– </a:t>
            </a:r>
            <a:r>
              <a:rPr lang="ru-RU" sz="3600" dirty="0" smtClean="0"/>
              <a:t>древний жанр башкирской народной поэзии. Исполняется речитативом под аккомпанемент </a:t>
            </a:r>
            <a:r>
              <a:rPr lang="ru-RU" sz="3600" dirty="0" err="1" smtClean="0"/>
              <a:t>думбыры</a:t>
            </a:r>
            <a:r>
              <a:rPr lang="ru-RU" sz="3600" dirty="0"/>
              <a:t> </a:t>
            </a:r>
            <a:r>
              <a:rPr lang="ru-RU" sz="3600" dirty="0" smtClean="0"/>
              <a:t>(башкирский струнный щипковый музыкальный инструмент)</a:t>
            </a:r>
            <a:endParaRPr lang="ru-RU" sz="6600" dirty="0" smtClean="0"/>
          </a:p>
        </p:txBody>
      </p:sp>
    </p:spTree>
    <p:extLst>
      <p:ext uri="{BB962C8B-B14F-4D97-AF65-F5344CB8AC3E}">
        <p14:creationId xmlns:p14="http://schemas.microsoft.com/office/powerpoint/2010/main" val="391022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424936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6600" dirty="0" err="1" smtClean="0">
                <a:solidFill>
                  <a:srgbClr val="FF0000"/>
                </a:solidFill>
              </a:rPr>
              <a:t>Сэсэн</a:t>
            </a:r>
            <a:r>
              <a:rPr lang="ru-RU" dirty="0" smtClean="0"/>
              <a:t> – башкирский народный поэт, импровизатор, певец.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Известные </a:t>
            </a:r>
            <a:r>
              <a:rPr lang="ru-RU" sz="4000" dirty="0" err="1" smtClean="0">
                <a:solidFill>
                  <a:srgbClr val="FF0000"/>
                </a:solidFill>
              </a:rPr>
              <a:t>сэсэны</a:t>
            </a:r>
            <a:r>
              <a:rPr lang="ru-RU" sz="4000" dirty="0" smtClean="0">
                <a:solidFill>
                  <a:srgbClr val="FF0000"/>
                </a:solidFill>
              </a:rPr>
              <a:t>: </a:t>
            </a:r>
            <a:r>
              <a:rPr lang="ru-RU" dirty="0" err="1" smtClean="0"/>
              <a:t>Хабрау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</a:t>
            </a:r>
            <a:r>
              <a:rPr lang="ru-RU" dirty="0" err="1" smtClean="0"/>
              <a:t>Кубагуш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</a:t>
            </a:r>
            <a:r>
              <a:rPr lang="ru-RU" dirty="0" err="1" smtClean="0"/>
              <a:t>Баик</a:t>
            </a:r>
            <a:r>
              <a:rPr lang="ru-RU" dirty="0" smtClean="0"/>
              <a:t> Айдар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</a:t>
            </a:r>
            <a:r>
              <a:rPr lang="ru-RU" dirty="0" err="1" smtClean="0"/>
              <a:t>Ишмухамет</a:t>
            </a:r>
            <a:r>
              <a:rPr lang="ru-RU" dirty="0" smtClean="0"/>
              <a:t> </a:t>
            </a:r>
            <a:r>
              <a:rPr lang="ru-RU" dirty="0" err="1" smtClean="0"/>
              <a:t>Мурзакаев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</a:t>
            </a:r>
            <a:r>
              <a:rPr lang="ru-RU" dirty="0" err="1" smtClean="0"/>
              <a:t>Габит</a:t>
            </a:r>
            <a:r>
              <a:rPr lang="ru-RU" dirty="0" smtClean="0"/>
              <a:t> </a:t>
            </a:r>
            <a:r>
              <a:rPr lang="ru-RU" dirty="0" err="1" smtClean="0"/>
              <a:t>Аргынбаев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Хамит </a:t>
            </a:r>
            <a:r>
              <a:rPr lang="ru-RU" dirty="0" err="1" smtClean="0"/>
              <a:t>Альмухаметов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</a:t>
            </a:r>
            <a:r>
              <a:rPr lang="ru-RU" dirty="0" err="1" smtClean="0"/>
              <a:t>Мухаметша</a:t>
            </a:r>
            <a:r>
              <a:rPr lang="ru-RU" dirty="0" smtClean="0"/>
              <a:t> </a:t>
            </a:r>
            <a:r>
              <a:rPr lang="ru-RU" dirty="0" err="1" smtClean="0"/>
              <a:t>Бурангулов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228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424936" cy="5217443"/>
          </a:xfrm>
        </p:spPr>
        <p:txBody>
          <a:bodyPr/>
          <a:lstStyle/>
          <a:p>
            <a:pPr marL="0" indent="0">
              <a:buNone/>
            </a:pPr>
            <a:r>
              <a:rPr lang="ru-RU" sz="3800" dirty="0" err="1" smtClean="0">
                <a:solidFill>
                  <a:srgbClr val="FF0000"/>
                </a:solidFill>
              </a:rPr>
              <a:t>Бурангулов</a:t>
            </a:r>
            <a:r>
              <a:rPr lang="ru-RU" sz="3800" dirty="0" smtClean="0">
                <a:solidFill>
                  <a:srgbClr val="FF0000"/>
                </a:solidFill>
              </a:rPr>
              <a:t> </a:t>
            </a:r>
            <a:r>
              <a:rPr lang="ru-RU" sz="3800" dirty="0" err="1" smtClean="0">
                <a:solidFill>
                  <a:srgbClr val="FF0000"/>
                </a:solidFill>
              </a:rPr>
              <a:t>Мухаметша</a:t>
            </a:r>
            <a:r>
              <a:rPr lang="ru-RU" sz="3800" dirty="0" smtClean="0">
                <a:solidFill>
                  <a:srgbClr val="FF0000"/>
                </a:solidFill>
              </a:rPr>
              <a:t> </a:t>
            </a:r>
            <a:r>
              <a:rPr lang="ru-RU" sz="3800" dirty="0" err="1" smtClean="0">
                <a:solidFill>
                  <a:srgbClr val="FF0000"/>
                </a:solidFill>
              </a:rPr>
              <a:t>Абдрахманович</a:t>
            </a:r>
            <a:r>
              <a:rPr lang="ru-RU" sz="3800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(1888-1966) </a:t>
            </a:r>
            <a:r>
              <a:rPr lang="ru-RU" dirty="0" smtClean="0"/>
              <a:t>– </a:t>
            </a:r>
            <a:r>
              <a:rPr lang="ru-RU" sz="3600" dirty="0" smtClean="0"/>
              <a:t>поэт, драматург, фольклорист, классик башкирской литературы, народный </a:t>
            </a:r>
            <a:r>
              <a:rPr lang="ru-RU" sz="3600" dirty="0" err="1" smtClean="0"/>
              <a:t>сэсэн</a:t>
            </a:r>
            <a:r>
              <a:rPr lang="ru-RU" sz="3600" dirty="0" smtClean="0"/>
              <a:t> Башкортостана. Записанные им песни, легенды и предания, героико-эпические сказания, описание свадебных обрядов вошли в золотой фонд башкирского фольклора.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2173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684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-26988"/>
            <a:ext cx="5181600" cy="691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829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04664"/>
            <a:ext cx="7643192" cy="57935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…Чтобы славу добыть стране, 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Сами стремитесь батырами стать;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Старших умейте почитать, 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Их советом не пренебрегайте,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Но и тех, кто младше, не забывайте – 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Вам растить их и поднимать.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……………………………………………………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А всем вам вместе напомню о том: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Пусть станет добро лишь вашим конем,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Пусть имя будет вам – человек,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Злу не давайте дорогу вовек,</a:t>
            </a:r>
          </a:p>
          <a:p>
            <a:pPr marL="0" indent="0">
              <a:buNone/>
            </a:pPr>
            <a:r>
              <a:rPr lang="ru-RU" sz="2800" b="1" i="1" dirty="0" smtClean="0">
                <a:latin typeface="Arial Narrow" panose="020B0606020202030204" pitchFamily="34" charset="0"/>
              </a:rPr>
              <a:t>Пусть мир и добро пребудут </a:t>
            </a:r>
            <a:r>
              <a:rPr lang="ru-RU" sz="2800" b="1" i="1" smtClean="0">
                <a:latin typeface="Arial Narrow" panose="020B0606020202030204" pitchFamily="34" charset="0"/>
              </a:rPr>
              <a:t>вовек! </a:t>
            </a:r>
            <a:endParaRPr lang="ru-RU" sz="2800" b="1" i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424936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800" dirty="0" err="1" smtClean="0">
                <a:solidFill>
                  <a:srgbClr val="FF0000"/>
                </a:solidFill>
              </a:rPr>
              <a:t>Шафиков</a:t>
            </a:r>
            <a:r>
              <a:rPr lang="ru-RU" sz="3800" dirty="0" smtClean="0">
                <a:solidFill>
                  <a:srgbClr val="FF0000"/>
                </a:solidFill>
              </a:rPr>
              <a:t> </a:t>
            </a:r>
            <a:r>
              <a:rPr lang="ru-RU" sz="3800" dirty="0" err="1" smtClean="0">
                <a:solidFill>
                  <a:srgbClr val="FF0000"/>
                </a:solidFill>
              </a:rPr>
              <a:t>Газим</a:t>
            </a:r>
            <a:r>
              <a:rPr lang="ru-RU" sz="3800" dirty="0" smtClean="0">
                <a:solidFill>
                  <a:srgbClr val="FF0000"/>
                </a:solidFill>
              </a:rPr>
              <a:t> </a:t>
            </a:r>
            <a:r>
              <a:rPr lang="ru-RU" sz="3800" dirty="0" err="1" smtClean="0">
                <a:solidFill>
                  <a:srgbClr val="FF0000"/>
                </a:solidFill>
              </a:rPr>
              <a:t>Газимович</a:t>
            </a:r>
            <a:r>
              <a:rPr lang="ru-RU" sz="3800" dirty="0" smtClean="0">
                <a:solidFill>
                  <a:srgbClr val="FF0000"/>
                </a:solidFill>
              </a:rPr>
              <a:t> (1939-2009)-  </a:t>
            </a:r>
            <a:r>
              <a:rPr lang="ru-RU" sz="3600" dirty="0" smtClean="0"/>
              <a:t>башкирский поэт, прозаик, драматург, публицист, переводчик, фольклорист. </a:t>
            </a:r>
          </a:p>
          <a:p>
            <a:pPr marL="0" indent="0">
              <a:buNone/>
            </a:pPr>
            <a:r>
              <a:rPr lang="ru-RU" sz="3600" dirty="0" smtClean="0"/>
              <a:t>Он перевел на русский язык такие башкирские народные эпосы как «Урал-батыр», «</a:t>
            </a:r>
            <a:r>
              <a:rPr lang="ru-RU" sz="3600" dirty="0" err="1" smtClean="0"/>
              <a:t>Акбузат</a:t>
            </a:r>
            <a:r>
              <a:rPr lang="ru-RU" sz="3600" dirty="0" smtClean="0"/>
              <a:t>», «Айдар </a:t>
            </a:r>
            <a:r>
              <a:rPr lang="ru-RU" sz="3600" dirty="0" err="1" smtClean="0"/>
              <a:t>сэсэн</a:t>
            </a:r>
            <a:r>
              <a:rPr lang="ru-RU" sz="3600" dirty="0" smtClean="0"/>
              <a:t>», «</a:t>
            </a:r>
            <a:r>
              <a:rPr lang="ru-RU" sz="3600" dirty="0" err="1" smtClean="0"/>
              <a:t>Юлай</a:t>
            </a:r>
            <a:r>
              <a:rPr lang="ru-RU" sz="3600" dirty="0" smtClean="0"/>
              <a:t>» и «Салават» и другие легенды и предания, пословицы и поговорки, сказки и сказания.</a:t>
            </a:r>
          </a:p>
        </p:txBody>
      </p:sp>
    </p:spTree>
    <p:extLst>
      <p:ext uri="{BB962C8B-B14F-4D97-AF65-F5344CB8AC3E}">
        <p14:creationId xmlns:p14="http://schemas.microsoft.com/office/powerpoint/2010/main" val="166051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327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Эпос  «Урал-батыр» - памятник мировой культуры.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2005-12-31T19:10:25Z</dcterms:created>
  <dcterms:modified xsi:type="dcterms:W3CDTF">2005-12-31T20:27:49Z</dcterms:modified>
</cp:coreProperties>
</file>